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Lato" panose="020B0604020202020204" charset="0"/>
      <p:regular r:id="rId13"/>
      <p:bold r:id="rId14"/>
      <p:italic r:id="rId15"/>
      <p:boldItalic r:id="rId16"/>
    </p:embeddedFont>
    <p:embeddedFont>
      <p:font typeface="Oswald" panose="020B0604020202020204" charset="0"/>
      <p:regular r:id="rId17"/>
      <p:bold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B8EE084-2DEE-4B11-A804-298401D5A88F}">
  <a:tblStyle styleId="{5B8EE084-2DEE-4B11-A804-298401D5A88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102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af7fcd04b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af7fcd04b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af7fcd04b3_0_1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af7fcd04b3_0_1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5602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af7fcd04b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af7fcd04b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1138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af7fcd04b3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af7fcd04b3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af7fcd04b3_0_1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af7fcd04b3_0_1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af7fcd04b3_0_2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af7fcd04b3_0_2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af7fcd04b3_0_2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af7fcd04b3_0_2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af7fcd04b3_0_2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af7fcd04b3_0_2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af7fcd04b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af7fcd04b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882319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af7fcd04b3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af7fcd04b3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898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77197" y="76200"/>
            <a:ext cx="1966801" cy="1198877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0800000">
            <a:off x="-1" y="4589350"/>
            <a:ext cx="9144001" cy="79645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1889875" y="2655150"/>
            <a:ext cx="5287200" cy="1788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500" dirty="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AT </a:t>
            </a:r>
            <a:r>
              <a:rPr lang="en" sz="3500" i="1" u="sng" dirty="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Numéro AT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931075" y="1548450"/>
            <a:ext cx="7147800" cy="11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4000" b="1">
                <a:solidFill>
                  <a:srgbClr val="134F5C"/>
                </a:solidFill>
                <a:latin typeface="Lato"/>
                <a:ea typeface="Lato"/>
                <a:cs typeface="Lato"/>
                <a:sym typeface="Lato"/>
              </a:rPr>
              <a:t>GT - </a:t>
            </a:r>
            <a:r>
              <a:rPr lang="en" sz="4000" b="1" u="sng">
                <a:solidFill>
                  <a:srgbClr val="134F5C"/>
                </a:solidFill>
                <a:latin typeface="Lato"/>
                <a:ea typeface="Lato"/>
                <a:cs typeface="Lato"/>
                <a:sym typeface="Lato"/>
              </a:rPr>
              <a:t>Nom établissement</a:t>
            </a:r>
            <a:endParaRPr sz="4000" b="1" u="sng">
              <a:solidFill>
                <a:srgbClr val="134F5C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/>
        </p:nvSpPr>
        <p:spPr>
          <a:xfrm>
            <a:off x="311700" y="0"/>
            <a:ext cx="73362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i="1" u="sng">
                <a:solidFill>
                  <a:srgbClr val="134F5C"/>
                </a:solidFill>
                <a:latin typeface="Lato"/>
                <a:ea typeface="Lato"/>
                <a:cs typeface="Lato"/>
                <a:sym typeface="Lato"/>
              </a:rPr>
              <a:t>Nom Solutions 1</a:t>
            </a:r>
            <a:r>
              <a:rPr lang="en" sz="3000" b="1">
                <a:solidFill>
                  <a:srgbClr val="134F5C"/>
                </a:solidFill>
                <a:latin typeface="Lato"/>
                <a:ea typeface="Lato"/>
                <a:cs typeface="Lato"/>
                <a:sym typeface="Lato"/>
              </a:rPr>
              <a:t> - </a:t>
            </a:r>
            <a:r>
              <a:rPr lang="en" sz="3000" b="1" i="1" u="sng">
                <a:solidFill>
                  <a:srgbClr val="134F5C"/>
                </a:solidFill>
                <a:latin typeface="Lato"/>
                <a:ea typeface="Lato"/>
                <a:cs typeface="Lato"/>
                <a:sym typeface="Lato"/>
              </a:rPr>
              <a:t>LT/CT</a:t>
            </a:r>
            <a:r>
              <a:rPr lang="en" sz="3000" b="1" i="1">
                <a:solidFill>
                  <a:srgbClr val="134F5C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3000" b="1">
              <a:solidFill>
                <a:srgbClr val="134F5C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85" name="Google Shape;85;p15"/>
          <p:cNvCxnSpPr/>
          <p:nvPr/>
        </p:nvCxnSpPr>
        <p:spPr>
          <a:xfrm rot="10800000" flipH="1">
            <a:off x="337525" y="598075"/>
            <a:ext cx="6882300" cy="3600"/>
          </a:xfrm>
          <a:prstGeom prst="straightConnector1">
            <a:avLst/>
          </a:prstGeom>
          <a:noFill/>
          <a:ln w="28575" cap="flat" cmpd="sng">
            <a:solidFill>
              <a:srgbClr val="A18011"/>
            </a:solidFill>
            <a:prstDash val="solid"/>
            <a:round/>
            <a:headEnd type="none" w="med" len="med"/>
            <a:tailEnd type="none" w="med" len="med"/>
          </a:ln>
        </p:spPr>
      </p:cxnSp>
      <p:graphicFrame>
        <p:nvGraphicFramePr>
          <p:cNvPr id="86" name="Google Shape;86;p15"/>
          <p:cNvGraphicFramePr/>
          <p:nvPr/>
        </p:nvGraphicFramePr>
        <p:xfrm>
          <a:off x="168750" y="1081150"/>
          <a:ext cx="8629850" cy="3756950"/>
        </p:xfrm>
        <a:graphic>
          <a:graphicData uri="http://schemas.openxmlformats.org/drawingml/2006/table">
            <a:tbl>
              <a:tblPr>
                <a:noFill/>
                <a:tableStyleId>{5B8EE084-2DEE-4B11-A804-298401D5A88F}</a:tableStyleId>
              </a:tblPr>
              <a:tblGrid>
                <a:gridCol w="205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3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04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solidFill>
                            <a:srgbClr val="0097A7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Quoi ?</a:t>
                      </a:r>
                      <a:endParaRPr sz="1700">
                        <a:solidFill>
                          <a:srgbClr val="0097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63500" marR="63500" marT="63500" marB="63500">
                    <a:lnL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63500" marR="63500" marT="63500" marB="63500">
                    <a:lnL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4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solidFill>
                            <a:srgbClr val="0097A7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Objectif</a:t>
                      </a:r>
                      <a:endParaRPr sz="1700">
                        <a:solidFill>
                          <a:srgbClr val="0097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63500" marR="63500" marT="63500" marB="63500">
                    <a:lnL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63500" marR="63500" marT="63500" marB="63500">
                    <a:lnL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4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solidFill>
                            <a:srgbClr val="0097A7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Qui ?</a:t>
                      </a:r>
                      <a:endParaRPr sz="1700">
                        <a:solidFill>
                          <a:srgbClr val="0097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63500" marR="63500" marT="63500" marB="63500">
                    <a:lnL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63500" marR="63500" marT="63500" marB="63500">
                    <a:lnL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8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solidFill>
                            <a:srgbClr val="0097A7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Quelles ressources ?</a:t>
                      </a:r>
                      <a:endParaRPr sz="1700">
                        <a:solidFill>
                          <a:srgbClr val="0097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63500" marR="63500" marT="63500" marB="63500">
                    <a:lnL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63500" marR="63500" marT="63500" marB="63500">
                    <a:lnL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1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solidFill>
                            <a:srgbClr val="0097A7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Quelles actions ?</a:t>
                      </a:r>
                      <a:endParaRPr sz="1700">
                        <a:solidFill>
                          <a:srgbClr val="0097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63500" marR="63500" marT="63500" marB="63500">
                    <a:lnL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63500" marR="63500" marT="63500" marB="63500">
                    <a:lnL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1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solidFill>
                            <a:srgbClr val="0097A7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Limites</a:t>
                      </a:r>
                      <a:endParaRPr sz="1700">
                        <a:solidFill>
                          <a:srgbClr val="0097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63500" marR="63500" marT="63500" marB="63500">
                    <a:lnL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63500" marR="63500" marT="63500" marB="63500">
                    <a:lnL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87" name="Google Shape;8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26600" y="76200"/>
            <a:ext cx="1717398" cy="10468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2242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77197" y="76200"/>
            <a:ext cx="1966801" cy="1198877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0800000">
            <a:off x="-1" y="4589350"/>
            <a:ext cx="9144001" cy="79645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749808" y="1677333"/>
            <a:ext cx="7242048" cy="1788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-FR" sz="3500" i="1" u="sng" dirty="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Problématique traitée par le 1</a:t>
            </a:r>
            <a:r>
              <a:rPr lang="fr-FR" sz="3500" i="1" u="sng" baseline="30000" dirty="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er</a:t>
            </a:r>
            <a:r>
              <a:rPr lang="fr-FR" sz="3500" i="1" u="sng" dirty="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 sous-groupe</a:t>
            </a:r>
            <a:endParaRPr lang="en" sz="3500" i="1" u="sng" dirty="0">
              <a:solidFill>
                <a:srgbClr val="434343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4289254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/>
        </p:nvSpPr>
        <p:spPr>
          <a:xfrm>
            <a:off x="311700" y="0"/>
            <a:ext cx="71652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134F5C"/>
                </a:solidFill>
                <a:latin typeface="Lato"/>
                <a:ea typeface="Lato"/>
                <a:cs typeface="Lato"/>
                <a:sym typeface="Lato"/>
              </a:rPr>
              <a:t>Synthèse des solutions</a:t>
            </a:r>
            <a:endParaRPr sz="3000" b="1">
              <a:solidFill>
                <a:srgbClr val="134F5C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-1" y="4589350"/>
            <a:ext cx="9144001" cy="796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26600" y="76200"/>
            <a:ext cx="1717398" cy="10468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6" name="Google Shape;66;p14"/>
          <p:cNvCxnSpPr/>
          <p:nvPr/>
        </p:nvCxnSpPr>
        <p:spPr>
          <a:xfrm rot="10800000" flipH="1">
            <a:off x="337525" y="598075"/>
            <a:ext cx="6882300" cy="3600"/>
          </a:xfrm>
          <a:prstGeom prst="straightConnector1">
            <a:avLst/>
          </a:prstGeom>
          <a:noFill/>
          <a:ln w="28575" cap="flat" cmpd="sng">
            <a:solidFill>
              <a:srgbClr val="A1801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7" name="Google Shape;67;p14"/>
          <p:cNvSpPr txBox="1"/>
          <p:nvPr/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rgbClr val="595959"/>
                </a:solidFill>
              </a:rPr>
              <a:t>3</a:t>
            </a:fld>
            <a:endParaRPr sz="1000">
              <a:solidFill>
                <a:srgbClr val="595959"/>
              </a:solidFill>
            </a:endParaRPr>
          </a:p>
        </p:txBody>
      </p:sp>
      <p:pic>
        <p:nvPicPr>
          <p:cNvPr id="68" name="Google Shape;68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77225" y="1123050"/>
            <a:ext cx="548700" cy="3147408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4"/>
          <p:cNvSpPr txBox="1"/>
          <p:nvPr/>
        </p:nvSpPr>
        <p:spPr>
          <a:xfrm>
            <a:off x="3566425" y="722850"/>
            <a:ext cx="1443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A18011"/>
                </a:solidFill>
                <a:latin typeface="Oswald"/>
                <a:ea typeface="Oswald"/>
                <a:cs typeface="Oswald"/>
                <a:sym typeface="Oswald"/>
              </a:rPr>
              <a:t>Plus important</a:t>
            </a:r>
            <a:endParaRPr>
              <a:solidFill>
                <a:srgbClr val="A1801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3596950" y="4328600"/>
            <a:ext cx="171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A18011"/>
                </a:solidFill>
                <a:latin typeface="Oswald"/>
                <a:ea typeface="Oswald"/>
                <a:cs typeface="Oswald"/>
                <a:sym typeface="Oswald"/>
              </a:rPr>
              <a:t>Moins important</a:t>
            </a:r>
            <a:endParaRPr>
              <a:solidFill>
                <a:srgbClr val="A1801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699625" y="736722"/>
            <a:ext cx="2077200" cy="7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rgbClr val="5D7335"/>
                </a:solidFill>
                <a:latin typeface="Oswald"/>
                <a:ea typeface="Oswald"/>
                <a:cs typeface="Oswald"/>
                <a:sym typeface="Oswald"/>
              </a:rPr>
              <a:t>Mesures court-terme</a:t>
            </a:r>
            <a:endParaRPr dirty="0">
              <a:solidFill>
                <a:srgbClr val="5D7335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000" dirty="0">
                <a:solidFill>
                  <a:srgbClr val="5D7335"/>
                </a:solidFill>
                <a:latin typeface="Oswald"/>
                <a:ea typeface="Oswald"/>
                <a:cs typeface="Oswald"/>
                <a:sym typeface="Oswald"/>
              </a:rPr>
              <a:t>(la prochaine rentrée)</a:t>
            </a:r>
            <a:endParaRPr dirty="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2" name="Google Shape;72;p14"/>
          <p:cNvSpPr txBox="1"/>
          <p:nvPr/>
        </p:nvSpPr>
        <p:spPr>
          <a:xfrm>
            <a:off x="5314450" y="736722"/>
            <a:ext cx="2330400" cy="7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rgbClr val="5D7335"/>
                </a:solidFill>
                <a:latin typeface="Oswald"/>
                <a:ea typeface="Oswald"/>
                <a:cs typeface="Oswald"/>
                <a:sym typeface="Oswald"/>
              </a:rPr>
              <a:t>Mesures long-terme</a:t>
            </a:r>
            <a:endParaRPr dirty="0">
              <a:solidFill>
                <a:srgbClr val="5D7335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000" dirty="0">
                <a:solidFill>
                  <a:srgbClr val="5D7335"/>
                </a:solidFill>
                <a:latin typeface="Oswald"/>
                <a:ea typeface="Oswald"/>
                <a:cs typeface="Oswald"/>
                <a:sym typeface="Oswald"/>
              </a:rPr>
              <a:t>(3 ans)</a:t>
            </a:r>
            <a:endParaRPr dirty="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3" name="Google Shape;73;p14"/>
          <p:cNvSpPr/>
          <p:nvPr/>
        </p:nvSpPr>
        <p:spPr>
          <a:xfrm>
            <a:off x="337525" y="1656150"/>
            <a:ext cx="2947800" cy="9156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5D73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0" rIns="91425" bIns="548625" anchor="ctr" anchorCtr="0">
            <a:noAutofit/>
          </a:bodyPr>
          <a:lstStyle/>
          <a:p>
            <a:pPr marL="0" lvl="0" indent="9144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A8D14E"/>
                </a:solidFill>
                <a:latin typeface="Lato"/>
                <a:ea typeface="Lato"/>
                <a:cs typeface="Lato"/>
                <a:sym typeface="Lato"/>
              </a:rPr>
              <a:t>Solution 1 :</a:t>
            </a:r>
            <a:endParaRPr b="1">
              <a:solidFill>
                <a:srgbClr val="A8D14E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4" name="Google Shape;74;p14"/>
          <p:cNvSpPr/>
          <p:nvPr/>
        </p:nvSpPr>
        <p:spPr>
          <a:xfrm>
            <a:off x="337525" y="2651625"/>
            <a:ext cx="2947800" cy="9156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5D73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0" rIns="91425" bIns="548625" anchor="ctr" anchorCtr="0">
            <a:noAutofit/>
          </a:bodyPr>
          <a:lstStyle/>
          <a:p>
            <a:pPr marL="0" lvl="0" indent="9144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A8D14E"/>
                </a:solidFill>
                <a:latin typeface="Lato"/>
                <a:ea typeface="Lato"/>
                <a:cs typeface="Lato"/>
                <a:sym typeface="Lato"/>
              </a:rPr>
              <a:t>Solution 3 :</a:t>
            </a:r>
            <a:endParaRPr b="1">
              <a:solidFill>
                <a:srgbClr val="A8D14E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5" name="Google Shape;75;p14"/>
          <p:cNvSpPr/>
          <p:nvPr/>
        </p:nvSpPr>
        <p:spPr>
          <a:xfrm>
            <a:off x="337525" y="3647100"/>
            <a:ext cx="2947800" cy="9156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5D73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0" rIns="91425" bIns="548625" anchor="ctr" anchorCtr="0">
            <a:noAutofit/>
          </a:bodyPr>
          <a:lstStyle/>
          <a:p>
            <a:pPr marL="0" lvl="0" indent="9144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A8D14E"/>
                </a:solidFill>
                <a:latin typeface="Lato"/>
                <a:ea typeface="Lato"/>
                <a:cs typeface="Lato"/>
                <a:sym typeface="Lato"/>
              </a:rPr>
              <a:t>Solution 5 :</a:t>
            </a:r>
            <a:endParaRPr b="1">
              <a:solidFill>
                <a:srgbClr val="A8D14E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76" name="Google Shape;7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4945799" y="4509475"/>
            <a:ext cx="9144001" cy="79645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4"/>
          <p:cNvSpPr/>
          <p:nvPr/>
        </p:nvSpPr>
        <p:spPr>
          <a:xfrm>
            <a:off x="5054725" y="1652475"/>
            <a:ext cx="2947800" cy="9156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5D73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0" rIns="91425" bIns="548625" anchor="ctr" anchorCtr="0">
            <a:noAutofit/>
          </a:bodyPr>
          <a:lstStyle/>
          <a:p>
            <a:pPr marL="0" lvl="0" indent="9144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A8D14E"/>
                </a:solidFill>
                <a:latin typeface="Lato"/>
                <a:ea typeface="Lato"/>
                <a:cs typeface="Lato"/>
                <a:sym typeface="Lato"/>
              </a:rPr>
              <a:t>Solution 2 :</a:t>
            </a:r>
            <a:endParaRPr b="1">
              <a:solidFill>
                <a:srgbClr val="A8D14E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8" name="Google Shape;78;p14"/>
          <p:cNvSpPr/>
          <p:nvPr/>
        </p:nvSpPr>
        <p:spPr>
          <a:xfrm>
            <a:off x="5054725" y="2647950"/>
            <a:ext cx="2947800" cy="9156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5D73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0" rIns="91425" bIns="548625" anchor="ctr" anchorCtr="0">
            <a:noAutofit/>
          </a:bodyPr>
          <a:lstStyle/>
          <a:p>
            <a:pPr marL="0" lvl="0" indent="9144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A8D14E"/>
                </a:solidFill>
                <a:latin typeface="Lato"/>
                <a:ea typeface="Lato"/>
                <a:cs typeface="Lato"/>
                <a:sym typeface="Lato"/>
              </a:rPr>
              <a:t>Solution 4 :</a:t>
            </a:r>
            <a:endParaRPr b="1">
              <a:solidFill>
                <a:srgbClr val="A8D14E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9" name="Google Shape;79;p14"/>
          <p:cNvSpPr/>
          <p:nvPr/>
        </p:nvSpPr>
        <p:spPr>
          <a:xfrm>
            <a:off x="5054725" y="3643425"/>
            <a:ext cx="2947800" cy="9156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5D73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0" rIns="91425" bIns="548625" anchor="ctr" anchorCtr="0">
            <a:noAutofit/>
          </a:bodyPr>
          <a:lstStyle/>
          <a:p>
            <a:pPr marL="0" lvl="0" indent="9144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A8D14E"/>
                </a:solidFill>
                <a:latin typeface="Lato"/>
                <a:ea typeface="Lato"/>
                <a:cs typeface="Lato"/>
                <a:sym typeface="Lato"/>
              </a:rPr>
              <a:t>Solution 6 :</a:t>
            </a:r>
            <a:endParaRPr b="1">
              <a:solidFill>
                <a:srgbClr val="A8D14E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/>
        </p:nvSpPr>
        <p:spPr>
          <a:xfrm>
            <a:off x="311700" y="0"/>
            <a:ext cx="73362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i="1" u="sng">
                <a:solidFill>
                  <a:srgbClr val="134F5C"/>
                </a:solidFill>
                <a:latin typeface="Lato"/>
                <a:ea typeface="Lato"/>
                <a:cs typeface="Lato"/>
                <a:sym typeface="Lato"/>
              </a:rPr>
              <a:t>Nom Solutions 1</a:t>
            </a:r>
            <a:r>
              <a:rPr lang="en" sz="3000" b="1">
                <a:solidFill>
                  <a:srgbClr val="134F5C"/>
                </a:solidFill>
                <a:latin typeface="Lato"/>
                <a:ea typeface="Lato"/>
                <a:cs typeface="Lato"/>
                <a:sym typeface="Lato"/>
              </a:rPr>
              <a:t> - </a:t>
            </a:r>
            <a:r>
              <a:rPr lang="en" sz="3000" b="1" i="1" u="sng">
                <a:solidFill>
                  <a:srgbClr val="134F5C"/>
                </a:solidFill>
                <a:latin typeface="Lato"/>
                <a:ea typeface="Lato"/>
                <a:cs typeface="Lato"/>
                <a:sym typeface="Lato"/>
              </a:rPr>
              <a:t>LT/CT</a:t>
            </a:r>
            <a:r>
              <a:rPr lang="en" sz="3000" b="1" i="1">
                <a:solidFill>
                  <a:srgbClr val="134F5C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3000" b="1">
              <a:solidFill>
                <a:srgbClr val="134F5C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85" name="Google Shape;85;p15"/>
          <p:cNvCxnSpPr/>
          <p:nvPr/>
        </p:nvCxnSpPr>
        <p:spPr>
          <a:xfrm rot="10800000" flipH="1">
            <a:off x="337525" y="598075"/>
            <a:ext cx="6882300" cy="3600"/>
          </a:xfrm>
          <a:prstGeom prst="straightConnector1">
            <a:avLst/>
          </a:prstGeom>
          <a:noFill/>
          <a:ln w="28575" cap="flat" cmpd="sng">
            <a:solidFill>
              <a:srgbClr val="A18011"/>
            </a:solidFill>
            <a:prstDash val="solid"/>
            <a:round/>
            <a:headEnd type="none" w="med" len="med"/>
            <a:tailEnd type="none" w="med" len="med"/>
          </a:ln>
        </p:spPr>
      </p:cxnSp>
      <p:graphicFrame>
        <p:nvGraphicFramePr>
          <p:cNvPr id="86" name="Google Shape;86;p15"/>
          <p:cNvGraphicFramePr/>
          <p:nvPr/>
        </p:nvGraphicFramePr>
        <p:xfrm>
          <a:off x="168750" y="1081150"/>
          <a:ext cx="8629850" cy="3756950"/>
        </p:xfrm>
        <a:graphic>
          <a:graphicData uri="http://schemas.openxmlformats.org/drawingml/2006/table">
            <a:tbl>
              <a:tblPr>
                <a:noFill/>
                <a:tableStyleId>{5B8EE084-2DEE-4B11-A804-298401D5A88F}</a:tableStyleId>
              </a:tblPr>
              <a:tblGrid>
                <a:gridCol w="205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3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04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solidFill>
                            <a:srgbClr val="0097A7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Quoi ?</a:t>
                      </a:r>
                      <a:endParaRPr sz="1700">
                        <a:solidFill>
                          <a:srgbClr val="0097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63500" marR="63500" marT="63500" marB="63500">
                    <a:lnL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63500" marR="63500" marT="63500" marB="63500">
                    <a:lnL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4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solidFill>
                            <a:srgbClr val="0097A7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Objectif</a:t>
                      </a:r>
                      <a:endParaRPr sz="1700">
                        <a:solidFill>
                          <a:srgbClr val="0097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63500" marR="63500" marT="63500" marB="63500">
                    <a:lnL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63500" marR="63500" marT="63500" marB="63500">
                    <a:lnL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4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solidFill>
                            <a:srgbClr val="0097A7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Qui ?</a:t>
                      </a:r>
                      <a:endParaRPr sz="1700">
                        <a:solidFill>
                          <a:srgbClr val="0097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63500" marR="63500" marT="63500" marB="63500">
                    <a:lnL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63500" marR="63500" marT="63500" marB="63500">
                    <a:lnL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8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solidFill>
                            <a:srgbClr val="0097A7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Quelles ressources ?</a:t>
                      </a:r>
                      <a:endParaRPr sz="1700">
                        <a:solidFill>
                          <a:srgbClr val="0097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63500" marR="63500" marT="63500" marB="63500">
                    <a:lnL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63500" marR="63500" marT="63500" marB="63500">
                    <a:lnL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1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solidFill>
                            <a:srgbClr val="0097A7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Quelles actions ?</a:t>
                      </a:r>
                      <a:endParaRPr sz="1700">
                        <a:solidFill>
                          <a:srgbClr val="0097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63500" marR="63500" marT="63500" marB="63500">
                    <a:lnL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63500" marR="63500" marT="63500" marB="63500">
                    <a:lnL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1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solidFill>
                            <a:srgbClr val="0097A7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Limites</a:t>
                      </a:r>
                      <a:endParaRPr sz="1700">
                        <a:solidFill>
                          <a:srgbClr val="0097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63500" marR="63500" marT="63500" marB="63500">
                    <a:lnL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63500" marR="63500" marT="63500" marB="63500">
                    <a:lnL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87" name="Google Shape;8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26600" y="76200"/>
            <a:ext cx="1717398" cy="1046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/>
          <p:nvPr/>
        </p:nvSpPr>
        <p:spPr>
          <a:xfrm>
            <a:off x="311700" y="0"/>
            <a:ext cx="73362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i="1" u="sng">
                <a:solidFill>
                  <a:srgbClr val="134F5C"/>
                </a:solidFill>
                <a:latin typeface="Lato"/>
                <a:ea typeface="Lato"/>
                <a:cs typeface="Lato"/>
                <a:sym typeface="Lato"/>
              </a:rPr>
              <a:t>Nom Solutions 2</a:t>
            </a:r>
            <a:r>
              <a:rPr lang="en" sz="3000" b="1">
                <a:solidFill>
                  <a:srgbClr val="134F5C"/>
                </a:solidFill>
                <a:latin typeface="Lato"/>
                <a:ea typeface="Lato"/>
                <a:cs typeface="Lato"/>
                <a:sym typeface="Lato"/>
              </a:rPr>
              <a:t> -</a:t>
            </a:r>
            <a:r>
              <a:rPr lang="en" sz="3000" b="1" u="sng">
                <a:solidFill>
                  <a:srgbClr val="134F5C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" sz="3000" b="1" i="1" u="sng">
                <a:solidFill>
                  <a:srgbClr val="134F5C"/>
                </a:solidFill>
                <a:latin typeface="Lato"/>
                <a:ea typeface="Lato"/>
                <a:cs typeface="Lato"/>
                <a:sym typeface="Lato"/>
              </a:rPr>
              <a:t>LT/CT</a:t>
            </a:r>
            <a:r>
              <a:rPr lang="en" sz="3000" b="1" i="1">
                <a:solidFill>
                  <a:srgbClr val="134F5C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3000" b="1">
              <a:solidFill>
                <a:srgbClr val="134F5C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93" name="Google Shape;93;p16"/>
          <p:cNvCxnSpPr/>
          <p:nvPr/>
        </p:nvCxnSpPr>
        <p:spPr>
          <a:xfrm rot="10800000" flipH="1">
            <a:off x="337525" y="598075"/>
            <a:ext cx="6882300" cy="3600"/>
          </a:xfrm>
          <a:prstGeom prst="straightConnector1">
            <a:avLst/>
          </a:prstGeom>
          <a:noFill/>
          <a:ln w="28575" cap="flat" cmpd="sng">
            <a:solidFill>
              <a:srgbClr val="A18011"/>
            </a:solidFill>
            <a:prstDash val="solid"/>
            <a:round/>
            <a:headEnd type="none" w="med" len="med"/>
            <a:tailEnd type="none" w="med" len="med"/>
          </a:ln>
        </p:spPr>
      </p:cxnSp>
      <p:graphicFrame>
        <p:nvGraphicFramePr>
          <p:cNvPr id="94" name="Google Shape;94;p16"/>
          <p:cNvGraphicFramePr/>
          <p:nvPr/>
        </p:nvGraphicFramePr>
        <p:xfrm>
          <a:off x="168750" y="1081150"/>
          <a:ext cx="8629850" cy="3756950"/>
        </p:xfrm>
        <a:graphic>
          <a:graphicData uri="http://schemas.openxmlformats.org/drawingml/2006/table">
            <a:tbl>
              <a:tblPr>
                <a:noFill/>
                <a:tableStyleId>{5B8EE084-2DEE-4B11-A804-298401D5A88F}</a:tableStyleId>
              </a:tblPr>
              <a:tblGrid>
                <a:gridCol w="205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3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04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solidFill>
                            <a:srgbClr val="0097A7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Quoi ?</a:t>
                      </a:r>
                      <a:endParaRPr sz="1700">
                        <a:solidFill>
                          <a:srgbClr val="0097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63500" marR="63500" marT="63500" marB="63500">
                    <a:lnL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63500" marR="63500" marT="63500" marB="63500">
                    <a:lnL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4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solidFill>
                            <a:srgbClr val="0097A7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Objectif</a:t>
                      </a:r>
                      <a:endParaRPr sz="1700">
                        <a:solidFill>
                          <a:srgbClr val="0097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63500" marR="63500" marT="63500" marB="63500">
                    <a:lnL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63500" marR="63500" marT="63500" marB="63500">
                    <a:lnL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4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solidFill>
                            <a:srgbClr val="0097A7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Qui ?</a:t>
                      </a:r>
                      <a:endParaRPr sz="1700">
                        <a:solidFill>
                          <a:srgbClr val="0097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63500" marR="63500" marT="63500" marB="63500">
                    <a:lnL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63500" marR="63500" marT="63500" marB="63500">
                    <a:lnL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8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solidFill>
                            <a:srgbClr val="0097A7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Quelles ressources ?</a:t>
                      </a:r>
                      <a:endParaRPr sz="1700">
                        <a:solidFill>
                          <a:srgbClr val="0097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63500" marR="63500" marT="63500" marB="63500">
                    <a:lnL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63500" marR="63500" marT="63500" marB="63500">
                    <a:lnL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1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solidFill>
                            <a:srgbClr val="0097A7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Quelles actions ?</a:t>
                      </a:r>
                      <a:endParaRPr sz="1700">
                        <a:solidFill>
                          <a:srgbClr val="0097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63500" marR="63500" marT="63500" marB="63500">
                    <a:lnL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63500" marR="63500" marT="63500" marB="63500">
                    <a:lnL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1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solidFill>
                            <a:srgbClr val="0097A7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Limites</a:t>
                      </a:r>
                      <a:endParaRPr sz="1700">
                        <a:solidFill>
                          <a:srgbClr val="0097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63500" marR="63500" marT="63500" marB="63500">
                    <a:lnL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63500" marR="63500" marT="63500" marB="63500">
                    <a:lnL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40595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95" name="Google Shape;9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26600" y="76200"/>
            <a:ext cx="1717398" cy="1046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-1" y="4461800"/>
            <a:ext cx="9144001" cy="7964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7"/>
          <p:cNvSpPr txBox="1">
            <a:spLocks noGrp="1"/>
          </p:cNvSpPr>
          <p:nvPr>
            <p:ph type="body" idx="1"/>
          </p:nvPr>
        </p:nvSpPr>
        <p:spPr>
          <a:xfrm>
            <a:off x="163050" y="984425"/>
            <a:ext cx="8537100" cy="329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C343D"/>
                </a:solidFill>
                <a:latin typeface="Lato"/>
                <a:ea typeface="Lato"/>
                <a:cs typeface="Lato"/>
                <a:sym typeface="Lato"/>
              </a:rPr>
              <a:t>Ce document permet de : </a:t>
            </a:r>
            <a:endParaRPr b="1" dirty="0">
              <a:solidFill>
                <a:schemeClr val="accent5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0C343D"/>
              </a:buClr>
              <a:buSzPts val="1800"/>
              <a:buFont typeface="Lato"/>
              <a:buChar char="○"/>
            </a:pPr>
            <a:r>
              <a:rPr lang="en" sz="1800" dirty="0">
                <a:solidFill>
                  <a:srgbClr val="0C343D"/>
                </a:solidFill>
                <a:latin typeface="Lato"/>
                <a:ea typeface="Lato"/>
                <a:cs typeface="Lato"/>
                <a:sym typeface="Lato"/>
              </a:rPr>
              <a:t>Présenter ce qui doit être fait aux membres du Groupe de Travail</a:t>
            </a:r>
            <a:endParaRPr sz="1800" dirty="0">
              <a:solidFill>
                <a:srgbClr val="0C343D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0C343D"/>
              </a:buClr>
              <a:buSzPts val="1800"/>
              <a:buFont typeface="Lato"/>
              <a:buChar char="○"/>
            </a:pPr>
            <a:r>
              <a:rPr lang="en" sz="1800" dirty="0">
                <a:solidFill>
                  <a:srgbClr val="0C343D"/>
                </a:solidFill>
                <a:latin typeface="Lato"/>
                <a:ea typeface="Lato"/>
                <a:cs typeface="Lato"/>
                <a:sym typeface="Lato"/>
              </a:rPr>
              <a:t>Présenter la synthèse de vos réflexions aux autres autres établissements</a:t>
            </a:r>
            <a:endParaRPr sz="1800" dirty="0">
              <a:solidFill>
                <a:srgbClr val="0C343D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C343D"/>
                </a:solidFill>
                <a:latin typeface="Lato"/>
                <a:ea typeface="Lato"/>
                <a:cs typeface="Lato"/>
                <a:sym typeface="Lato"/>
              </a:rPr>
              <a:t>Ce document n’est pas voué à être complété dans son intégralité. S’il ne l’est que partiellement pour certaines solutions abordées, c'est tout de même une bonne chose.</a:t>
            </a:r>
            <a:endParaRPr dirty="0">
              <a:solidFill>
                <a:srgbClr val="0C343D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C343D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C343D"/>
                </a:solidFill>
                <a:latin typeface="Lato"/>
                <a:ea typeface="Lato"/>
                <a:cs typeface="Lato"/>
                <a:sym typeface="Lato"/>
              </a:rPr>
              <a:t> Si certaines solutions ne tiennent pas dans une slide, rien de nous empêche d’en faire deux. Idem, on vous donne ce document de façon à que vous puissiez aussi adapter à ce que vous avez fait. </a:t>
            </a:r>
            <a:endParaRPr dirty="0">
              <a:solidFill>
                <a:srgbClr val="0C343D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C343D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C343D"/>
                </a:solidFill>
                <a:latin typeface="Lato"/>
                <a:ea typeface="Lato"/>
                <a:cs typeface="Lato"/>
                <a:sym typeface="Lato"/>
              </a:rPr>
              <a:t>Les termes soulignés sont à </a:t>
            </a:r>
            <a:r>
              <a:rPr lang="fr-FR" dirty="0">
                <a:solidFill>
                  <a:srgbClr val="0C343D"/>
                </a:solidFill>
                <a:latin typeface="Lato"/>
                <a:ea typeface="Lato"/>
                <a:cs typeface="Lato"/>
                <a:sym typeface="Lato"/>
              </a:rPr>
              <a:t>changer</a:t>
            </a:r>
            <a:endParaRPr lang="en" dirty="0">
              <a:solidFill>
                <a:srgbClr val="0C343D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" dirty="0">
              <a:solidFill>
                <a:srgbClr val="0C343D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>
                <a:solidFill>
                  <a:srgbClr val="0C343D"/>
                </a:solidFill>
                <a:latin typeface="Lato"/>
                <a:ea typeface="Lato"/>
                <a:cs typeface="Lato"/>
                <a:sym typeface="Lato"/>
              </a:rPr>
              <a:t>Chaque sous-groupe s’organise comme il veut, mais à terme on aimerait avoir le traitement des problématiques du même axe que vous avez pu explorer sur la même diapositive</a:t>
            </a:r>
            <a:endParaRPr lang="fr-FR" b="1" dirty="0">
              <a:solidFill>
                <a:schemeClr val="accent5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2" name="Google Shape;102;p17"/>
          <p:cNvSpPr txBox="1">
            <a:spLocks noGrp="1"/>
          </p:cNvSpPr>
          <p:nvPr>
            <p:ph type="title"/>
          </p:nvPr>
        </p:nvSpPr>
        <p:spPr>
          <a:xfrm>
            <a:off x="252000" y="28975"/>
            <a:ext cx="7165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134F5C"/>
                </a:solidFill>
                <a:latin typeface="Lato"/>
                <a:ea typeface="Lato"/>
                <a:cs typeface="Lato"/>
                <a:sym typeface="Lato"/>
              </a:rPr>
              <a:t>Instructions</a:t>
            </a:r>
            <a:endParaRPr sz="3000" b="1">
              <a:solidFill>
                <a:srgbClr val="134F5C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3" name="Google Shape;103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26600" y="76200"/>
            <a:ext cx="1717398" cy="10468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4" name="Google Shape;104;p17"/>
          <p:cNvCxnSpPr/>
          <p:nvPr/>
        </p:nvCxnSpPr>
        <p:spPr>
          <a:xfrm rot="10800000" flipH="1">
            <a:off x="252000" y="597825"/>
            <a:ext cx="6882300" cy="3600"/>
          </a:xfrm>
          <a:prstGeom prst="straightConnector1">
            <a:avLst/>
          </a:prstGeom>
          <a:noFill/>
          <a:ln w="28575" cap="flat" cmpd="sng">
            <a:solidFill>
              <a:srgbClr val="A1801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5" name="Google Shape;105;p17"/>
          <p:cNvSpPr txBox="1"/>
          <p:nvPr/>
        </p:nvSpPr>
        <p:spPr>
          <a:xfrm>
            <a:off x="5834375" y="4723500"/>
            <a:ext cx="3092100" cy="4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Printemps 2021  - Grenoble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06" name="Google Shape;106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-1" y="4461800"/>
            <a:ext cx="9144001" cy="79645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8"/>
          <p:cNvSpPr txBox="1">
            <a:spLocks noGrp="1"/>
          </p:cNvSpPr>
          <p:nvPr>
            <p:ph type="body" idx="1"/>
          </p:nvPr>
        </p:nvSpPr>
        <p:spPr>
          <a:xfrm>
            <a:off x="163050" y="984425"/>
            <a:ext cx="8537100" cy="336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rgbClr val="0097A7"/>
                </a:solidFill>
                <a:latin typeface="Lato"/>
                <a:ea typeface="Lato"/>
                <a:cs typeface="Lato"/>
                <a:sym typeface="Lato"/>
              </a:rPr>
              <a:t>Quoi : </a:t>
            </a:r>
            <a:r>
              <a:rPr lang="en">
                <a:solidFill>
                  <a:srgbClr val="0C343D"/>
                </a:solidFill>
                <a:latin typeface="Lato"/>
                <a:ea typeface="Lato"/>
                <a:cs typeface="Lato"/>
                <a:sym typeface="Lato"/>
              </a:rPr>
              <a:t>Votre solution expliquée en une ligne</a:t>
            </a:r>
            <a:endParaRPr>
              <a:solidFill>
                <a:srgbClr val="0C343D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rgbClr val="0097A7"/>
                </a:solidFill>
                <a:latin typeface="Lato"/>
                <a:ea typeface="Lato"/>
                <a:cs typeface="Lato"/>
                <a:sym typeface="Lato"/>
              </a:rPr>
              <a:t>Objectif : </a:t>
            </a:r>
            <a:r>
              <a:rPr lang="en">
                <a:solidFill>
                  <a:srgbClr val="0C343D"/>
                </a:solidFill>
                <a:latin typeface="Lato"/>
                <a:ea typeface="Lato"/>
                <a:cs typeface="Lato"/>
                <a:sym typeface="Lato"/>
              </a:rPr>
              <a:t>Pourquoi on la mettrait en place, résultats attendus</a:t>
            </a:r>
            <a:endParaRPr>
              <a:solidFill>
                <a:srgbClr val="0C343D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rgbClr val="0097A7"/>
                </a:solidFill>
                <a:latin typeface="Lato"/>
                <a:ea typeface="Lato"/>
                <a:cs typeface="Lato"/>
                <a:sym typeface="Lato"/>
              </a:rPr>
              <a:t>Qui : </a:t>
            </a:r>
            <a:r>
              <a:rPr lang="en">
                <a:solidFill>
                  <a:srgbClr val="0C343D"/>
                </a:solidFill>
                <a:latin typeface="Lato"/>
                <a:ea typeface="Lato"/>
                <a:cs typeface="Lato"/>
                <a:sym typeface="Lato"/>
              </a:rPr>
              <a:t>Qui va gérer la mise en place de votre solution: Un chargé·e de mission, VP délégué·e dans les universités, par un service, ...</a:t>
            </a:r>
            <a:endParaRPr>
              <a:solidFill>
                <a:srgbClr val="0C343D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rgbClr val="0097A7"/>
                </a:solidFill>
                <a:latin typeface="Lato"/>
                <a:ea typeface="Lato"/>
                <a:cs typeface="Lato"/>
                <a:sym typeface="Lato"/>
              </a:rPr>
              <a:t>Quelles ressources:</a:t>
            </a:r>
            <a:r>
              <a:rPr lang="en">
                <a:solidFill>
                  <a:srgbClr val="0C343D"/>
                </a:solidFill>
                <a:latin typeface="Lato"/>
                <a:ea typeface="Lato"/>
                <a:cs typeface="Lato"/>
                <a:sym typeface="Lato"/>
              </a:rPr>
              <a:t> Moyens mis en oeuvre, quelles ressources devront être mises à disposition, budget</a:t>
            </a:r>
            <a:endParaRPr>
              <a:solidFill>
                <a:srgbClr val="0C343D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rgbClr val="0097A7"/>
                </a:solidFill>
                <a:latin typeface="Lato"/>
                <a:ea typeface="Lato"/>
                <a:cs typeface="Lato"/>
                <a:sym typeface="Lato"/>
              </a:rPr>
              <a:t>Comment : </a:t>
            </a:r>
            <a:r>
              <a:rPr lang="en">
                <a:solidFill>
                  <a:srgbClr val="0C343D"/>
                </a:solidFill>
                <a:latin typeface="Lato"/>
                <a:ea typeface="Lato"/>
                <a:cs typeface="Lato"/>
                <a:sym typeface="Lato"/>
              </a:rPr>
              <a:t>Actions à entreprendre en amont (physiques ou intellectuelles)</a:t>
            </a:r>
            <a:endParaRPr>
              <a:solidFill>
                <a:srgbClr val="0C343D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rgbClr val="0097A7"/>
                </a:solidFill>
                <a:latin typeface="Lato"/>
                <a:ea typeface="Lato"/>
                <a:cs typeface="Lato"/>
                <a:sym typeface="Lato"/>
              </a:rPr>
              <a:t>Combien :</a:t>
            </a:r>
            <a:r>
              <a:rPr lang="en">
                <a:solidFill>
                  <a:srgbClr val="0C343D"/>
                </a:solidFill>
                <a:latin typeface="Lato"/>
                <a:ea typeface="Lato"/>
                <a:cs typeface="Lato"/>
                <a:sym typeface="Lato"/>
              </a:rPr>
              <a:t> Temps estimé à la mise en place, et la pérennisation ou non du projet</a:t>
            </a:r>
            <a:endParaRPr>
              <a:solidFill>
                <a:srgbClr val="0C343D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rgbClr val="0097A7"/>
                </a:solidFill>
                <a:latin typeface="Lato"/>
                <a:ea typeface="Lato"/>
                <a:cs typeface="Lato"/>
                <a:sym typeface="Lato"/>
              </a:rPr>
              <a:t>Opérabilité :</a:t>
            </a:r>
            <a:r>
              <a:rPr lang="en">
                <a:solidFill>
                  <a:srgbClr val="0C343D"/>
                </a:solidFill>
                <a:latin typeface="Lato"/>
                <a:ea typeface="Lato"/>
                <a:cs typeface="Lato"/>
                <a:sym typeface="Lato"/>
              </a:rPr>
              <a:t>  Applicable à court, moyen ou long terme</a:t>
            </a:r>
            <a:endParaRPr>
              <a:solidFill>
                <a:srgbClr val="0C343D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rgbClr val="0097A7"/>
                </a:solidFill>
                <a:latin typeface="Lato"/>
                <a:ea typeface="Lato"/>
                <a:cs typeface="Lato"/>
                <a:sym typeface="Lato"/>
              </a:rPr>
              <a:t>Indicateurs : </a:t>
            </a:r>
            <a:r>
              <a:rPr lang="en">
                <a:solidFill>
                  <a:srgbClr val="0C343D"/>
                </a:solidFill>
                <a:latin typeface="Lato"/>
                <a:ea typeface="Lato"/>
                <a:cs typeface="Lato"/>
                <a:sym typeface="Lato"/>
              </a:rPr>
              <a:t>Comment allez vous vérifier que les résultats sont bien atteints ?</a:t>
            </a:r>
            <a:endParaRPr>
              <a:solidFill>
                <a:srgbClr val="0C343D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rgbClr val="0097A7"/>
                </a:solidFill>
                <a:latin typeface="Lato"/>
                <a:ea typeface="Lato"/>
                <a:cs typeface="Lato"/>
                <a:sym typeface="Lato"/>
              </a:rPr>
              <a:t>Qui : </a:t>
            </a:r>
            <a:r>
              <a:rPr lang="en">
                <a:solidFill>
                  <a:srgbClr val="0C343D"/>
                </a:solidFill>
                <a:latin typeface="Lato"/>
                <a:ea typeface="Lato"/>
                <a:cs typeface="Lato"/>
                <a:sym typeface="Lato"/>
              </a:rPr>
              <a:t>Pour la gestion du suivi du projet: ex: un groupe de personnes (de quelle composition)</a:t>
            </a:r>
            <a:endParaRPr>
              <a:solidFill>
                <a:srgbClr val="0C343D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97A7"/>
                </a:solidFill>
                <a:latin typeface="Lato"/>
                <a:ea typeface="Lato"/>
                <a:cs typeface="Lato"/>
                <a:sym typeface="Lato"/>
              </a:rPr>
              <a:t>Limites : </a:t>
            </a:r>
            <a:r>
              <a:rPr lang="en">
                <a:solidFill>
                  <a:srgbClr val="0C343D"/>
                </a:solidFill>
                <a:latin typeface="Lato"/>
                <a:ea typeface="Lato"/>
                <a:cs typeface="Lato"/>
                <a:sym typeface="Lato"/>
              </a:rPr>
              <a:t>Les questions que vous vous êtes posées et qui n’ont pas été résolues</a:t>
            </a:r>
            <a:endParaRPr>
              <a:solidFill>
                <a:srgbClr val="0C343D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3" name="Google Shape;113;p18"/>
          <p:cNvSpPr txBox="1">
            <a:spLocks noGrp="1"/>
          </p:cNvSpPr>
          <p:nvPr>
            <p:ph type="title"/>
          </p:nvPr>
        </p:nvSpPr>
        <p:spPr>
          <a:xfrm>
            <a:off x="252000" y="28975"/>
            <a:ext cx="7165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134F5C"/>
                </a:solidFill>
                <a:latin typeface="Lato"/>
                <a:ea typeface="Lato"/>
                <a:cs typeface="Lato"/>
                <a:sym typeface="Lato"/>
              </a:rPr>
              <a:t>Questions auxquelles répondre </a:t>
            </a:r>
            <a:endParaRPr sz="3000" b="1">
              <a:solidFill>
                <a:srgbClr val="134F5C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14" name="Google Shape;114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26600" y="76200"/>
            <a:ext cx="1717398" cy="10468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5" name="Google Shape;115;p18"/>
          <p:cNvCxnSpPr/>
          <p:nvPr/>
        </p:nvCxnSpPr>
        <p:spPr>
          <a:xfrm rot="10800000" flipH="1">
            <a:off x="252000" y="597825"/>
            <a:ext cx="6882300" cy="3600"/>
          </a:xfrm>
          <a:prstGeom prst="straightConnector1">
            <a:avLst/>
          </a:prstGeom>
          <a:noFill/>
          <a:ln w="28575" cap="flat" cmpd="sng">
            <a:solidFill>
              <a:srgbClr val="A1801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6" name="Google Shape;116;p18"/>
          <p:cNvSpPr txBox="1"/>
          <p:nvPr/>
        </p:nvSpPr>
        <p:spPr>
          <a:xfrm>
            <a:off x="5834375" y="4723500"/>
            <a:ext cx="3092100" cy="4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Printemps 2021  - Grenoble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17" name="Google Shape;117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77197" y="76200"/>
            <a:ext cx="1966801" cy="1198877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0800000">
            <a:off x="-1" y="4589350"/>
            <a:ext cx="9144001" cy="79645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749808" y="1677333"/>
            <a:ext cx="7242048" cy="1788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-FR" sz="3500" i="1" u="sng" dirty="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Problématique traitée par le 2</a:t>
            </a:r>
            <a:r>
              <a:rPr lang="fr-FR" sz="3500" i="1" u="sng" baseline="30000" dirty="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er</a:t>
            </a:r>
            <a:r>
              <a:rPr lang="fr-FR" sz="3500" i="1" u="sng" dirty="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rPr>
              <a:t> sous-groupe</a:t>
            </a:r>
            <a:endParaRPr lang="en" sz="3500" i="1" u="sng" dirty="0">
              <a:solidFill>
                <a:srgbClr val="434343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409286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/>
        </p:nvSpPr>
        <p:spPr>
          <a:xfrm>
            <a:off x="311700" y="0"/>
            <a:ext cx="71652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134F5C"/>
                </a:solidFill>
                <a:latin typeface="Lato"/>
                <a:ea typeface="Lato"/>
                <a:cs typeface="Lato"/>
                <a:sym typeface="Lato"/>
              </a:rPr>
              <a:t>Synthèse des solutions</a:t>
            </a:r>
            <a:endParaRPr sz="3000" b="1">
              <a:solidFill>
                <a:srgbClr val="134F5C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-1" y="4589350"/>
            <a:ext cx="9144001" cy="796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26600" y="76200"/>
            <a:ext cx="1717398" cy="10468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6" name="Google Shape;66;p14"/>
          <p:cNvCxnSpPr/>
          <p:nvPr/>
        </p:nvCxnSpPr>
        <p:spPr>
          <a:xfrm rot="10800000" flipH="1">
            <a:off x="337525" y="598075"/>
            <a:ext cx="6882300" cy="3600"/>
          </a:xfrm>
          <a:prstGeom prst="straightConnector1">
            <a:avLst/>
          </a:prstGeom>
          <a:noFill/>
          <a:ln w="28575" cap="flat" cmpd="sng">
            <a:solidFill>
              <a:srgbClr val="A1801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7" name="Google Shape;67;p14"/>
          <p:cNvSpPr txBox="1"/>
          <p:nvPr/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rgbClr val="595959"/>
                </a:solidFill>
              </a:rPr>
              <a:t>9</a:t>
            </a:fld>
            <a:endParaRPr sz="1000">
              <a:solidFill>
                <a:srgbClr val="595959"/>
              </a:solidFill>
            </a:endParaRPr>
          </a:p>
        </p:txBody>
      </p:sp>
      <p:pic>
        <p:nvPicPr>
          <p:cNvPr id="68" name="Google Shape;68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77225" y="1123050"/>
            <a:ext cx="548700" cy="3147408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4"/>
          <p:cNvSpPr txBox="1"/>
          <p:nvPr/>
        </p:nvSpPr>
        <p:spPr>
          <a:xfrm>
            <a:off x="3566425" y="722850"/>
            <a:ext cx="1443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A18011"/>
                </a:solidFill>
                <a:latin typeface="Oswald"/>
                <a:ea typeface="Oswald"/>
                <a:cs typeface="Oswald"/>
                <a:sym typeface="Oswald"/>
              </a:rPr>
              <a:t>Plus important</a:t>
            </a:r>
            <a:endParaRPr>
              <a:solidFill>
                <a:srgbClr val="A1801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3596950" y="4328600"/>
            <a:ext cx="171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A18011"/>
                </a:solidFill>
                <a:latin typeface="Oswald"/>
                <a:ea typeface="Oswald"/>
                <a:cs typeface="Oswald"/>
                <a:sym typeface="Oswald"/>
              </a:rPr>
              <a:t>Moins important</a:t>
            </a:r>
            <a:endParaRPr>
              <a:solidFill>
                <a:srgbClr val="A1801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699625" y="736722"/>
            <a:ext cx="2077200" cy="7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rgbClr val="5D7335"/>
                </a:solidFill>
                <a:latin typeface="Oswald"/>
                <a:ea typeface="Oswald"/>
                <a:cs typeface="Oswald"/>
                <a:sym typeface="Oswald"/>
              </a:rPr>
              <a:t>Mesures court-terme</a:t>
            </a:r>
            <a:endParaRPr dirty="0">
              <a:solidFill>
                <a:srgbClr val="5D7335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000" dirty="0">
                <a:solidFill>
                  <a:srgbClr val="5D7335"/>
                </a:solidFill>
                <a:latin typeface="Oswald"/>
                <a:ea typeface="Oswald"/>
                <a:cs typeface="Oswald"/>
                <a:sym typeface="Oswald"/>
              </a:rPr>
              <a:t>(la prochaine rentrée)</a:t>
            </a:r>
            <a:endParaRPr dirty="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2" name="Google Shape;72;p14"/>
          <p:cNvSpPr txBox="1"/>
          <p:nvPr/>
        </p:nvSpPr>
        <p:spPr>
          <a:xfrm>
            <a:off x="5314450" y="736722"/>
            <a:ext cx="2330400" cy="7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rgbClr val="5D7335"/>
                </a:solidFill>
                <a:latin typeface="Oswald"/>
                <a:ea typeface="Oswald"/>
                <a:cs typeface="Oswald"/>
                <a:sym typeface="Oswald"/>
              </a:rPr>
              <a:t>Mesures long-terme</a:t>
            </a:r>
            <a:endParaRPr dirty="0">
              <a:solidFill>
                <a:srgbClr val="5D7335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000" dirty="0">
                <a:solidFill>
                  <a:srgbClr val="5D7335"/>
                </a:solidFill>
                <a:latin typeface="Oswald"/>
                <a:ea typeface="Oswald"/>
                <a:cs typeface="Oswald"/>
                <a:sym typeface="Oswald"/>
              </a:rPr>
              <a:t>(3 ans)</a:t>
            </a:r>
            <a:endParaRPr dirty="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3" name="Google Shape;73;p14"/>
          <p:cNvSpPr/>
          <p:nvPr/>
        </p:nvSpPr>
        <p:spPr>
          <a:xfrm>
            <a:off x="337525" y="1656150"/>
            <a:ext cx="2947800" cy="9156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5D73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0" rIns="91425" bIns="548625" anchor="ctr" anchorCtr="0">
            <a:noAutofit/>
          </a:bodyPr>
          <a:lstStyle/>
          <a:p>
            <a:pPr marL="0" lvl="0" indent="9144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A8D14E"/>
                </a:solidFill>
                <a:latin typeface="Lato"/>
                <a:ea typeface="Lato"/>
                <a:cs typeface="Lato"/>
                <a:sym typeface="Lato"/>
              </a:rPr>
              <a:t>Solution 1 :</a:t>
            </a:r>
            <a:endParaRPr b="1">
              <a:solidFill>
                <a:srgbClr val="A8D14E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4" name="Google Shape;74;p14"/>
          <p:cNvSpPr/>
          <p:nvPr/>
        </p:nvSpPr>
        <p:spPr>
          <a:xfrm>
            <a:off x="337525" y="2651625"/>
            <a:ext cx="2947800" cy="9156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5D73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0" rIns="91425" bIns="548625" anchor="ctr" anchorCtr="0">
            <a:noAutofit/>
          </a:bodyPr>
          <a:lstStyle/>
          <a:p>
            <a:pPr marL="0" lvl="0" indent="9144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A8D14E"/>
                </a:solidFill>
                <a:latin typeface="Lato"/>
                <a:ea typeface="Lato"/>
                <a:cs typeface="Lato"/>
                <a:sym typeface="Lato"/>
              </a:rPr>
              <a:t>Solution 3 :</a:t>
            </a:r>
            <a:endParaRPr b="1">
              <a:solidFill>
                <a:srgbClr val="A8D14E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5" name="Google Shape;75;p14"/>
          <p:cNvSpPr/>
          <p:nvPr/>
        </p:nvSpPr>
        <p:spPr>
          <a:xfrm>
            <a:off x="337525" y="3647100"/>
            <a:ext cx="2947800" cy="9156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5D73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0" rIns="91425" bIns="548625" anchor="ctr" anchorCtr="0">
            <a:noAutofit/>
          </a:bodyPr>
          <a:lstStyle/>
          <a:p>
            <a:pPr marL="0" lvl="0" indent="9144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A8D14E"/>
                </a:solidFill>
                <a:latin typeface="Lato"/>
                <a:ea typeface="Lato"/>
                <a:cs typeface="Lato"/>
                <a:sym typeface="Lato"/>
              </a:rPr>
              <a:t>Solution 5 :</a:t>
            </a:r>
            <a:endParaRPr b="1">
              <a:solidFill>
                <a:srgbClr val="A8D14E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76" name="Google Shape;7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4945799" y="4509475"/>
            <a:ext cx="9144001" cy="79645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4"/>
          <p:cNvSpPr/>
          <p:nvPr/>
        </p:nvSpPr>
        <p:spPr>
          <a:xfrm>
            <a:off x="5054725" y="1652475"/>
            <a:ext cx="2947800" cy="9156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5D73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0" rIns="91425" bIns="548625" anchor="ctr" anchorCtr="0">
            <a:noAutofit/>
          </a:bodyPr>
          <a:lstStyle/>
          <a:p>
            <a:pPr marL="0" lvl="0" indent="9144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A8D14E"/>
                </a:solidFill>
                <a:latin typeface="Lato"/>
                <a:ea typeface="Lato"/>
                <a:cs typeface="Lato"/>
                <a:sym typeface="Lato"/>
              </a:rPr>
              <a:t>Solution 2 :</a:t>
            </a:r>
            <a:endParaRPr b="1">
              <a:solidFill>
                <a:srgbClr val="A8D14E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8" name="Google Shape;78;p14"/>
          <p:cNvSpPr/>
          <p:nvPr/>
        </p:nvSpPr>
        <p:spPr>
          <a:xfrm>
            <a:off x="5054725" y="2647950"/>
            <a:ext cx="2947800" cy="9156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5D73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0" rIns="91425" bIns="548625" anchor="ctr" anchorCtr="0">
            <a:noAutofit/>
          </a:bodyPr>
          <a:lstStyle/>
          <a:p>
            <a:pPr marL="0" lvl="0" indent="9144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A8D14E"/>
                </a:solidFill>
                <a:latin typeface="Lato"/>
                <a:ea typeface="Lato"/>
                <a:cs typeface="Lato"/>
                <a:sym typeface="Lato"/>
              </a:rPr>
              <a:t>Solution 4 :</a:t>
            </a:r>
            <a:endParaRPr b="1">
              <a:solidFill>
                <a:srgbClr val="A8D14E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9" name="Google Shape;79;p14"/>
          <p:cNvSpPr/>
          <p:nvPr/>
        </p:nvSpPr>
        <p:spPr>
          <a:xfrm>
            <a:off x="5054725" y="3643425"/>
            <a:ext cx="2947800" cy="9156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5D73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0" rIns="91425" bIns="548625" anchor="ctr" anchorCtr="0">
            <a:noAutofit/>
          </a:bodyPr>
          <a:lstStyle/>
          <a:p>
            <a:pPr marL="0" lvl="0" indent="9144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A8D14E"/>
                </a:solidFill>
                <a:latin typeface="Lato"/>
                <a:ea typeface="Lato"/>
                <a:cs typeface="Lato"/>
                <a:sym typeface="Lato"/>
              </a:rPr>
              <a:t>Solution 6 :</a:t>
            </a:r>
            <a:endParaRPr b="1">
              <a:solidFill>
                <a:srgbClr val="A8D14E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632638490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461</Words>
  <Application>Microsoft Office PowerPoint</Application>
  <PresentationFormat>Affichage à l'écran (16:9)</PresentationFormat>
  <Paragraphs>82</Paragraphs>
  <Slides>10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Lato</vt:lpstr>
      <vt:lpstr>Oswald</vt:lpstr>
      <vt:lpstr>Simple Light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Instructions</vt:lpstr>
      <vt:lpstr>Questions auxquelles répondre 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Maloé .</cp:lastModifiedBy>
  <cp:revision>3</cp:revision>
  <dcterms:modified xsi:type="dcterms:W3CDTF">2021-01-14T17:53:00Z</dcterms:modified>
</cp:coreProperties>
</file>